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4"/>
  </p:sldMasterIdLst>
  <p:notesMasterIdLst>
    <p:notesMasterId r:id="rId9"/>
  </p:notesMasterIdLst>
  <p:handoutMasterIdLst>
    <p:handoutMasterId r:id="rId10"/>
  </p:handoutMasterIdLst>
  <p:sldIdLst>
    <p:sldId id="646" r:id="rId5"/>
    <p:sldId id="676" r:id="rId6"/>
    <p:sldId id="651" r:id="rId7"/>
    <p:sldId id="680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orient="horz" pos="1067">
          <p15:clr>
            <a:srgbClr val="A4A3A4"/>
          </p15:clr>
        </p15:guide>
        <p15:guide id="3" orient="horz" pos="4051">
          <p15:clr>
            <a:srgbClr val="A4A3A4"/>
          </p15:clr>
        </p15:guide>
        <p15:guide id="4" pos="2881">
          <p15:clr>
            <a:srgbClr val="A4A3A4"/>
          </p15:clr>
        </p15:guide>
        <p15:guide id="5" pos="2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FFFFCC"/>
    <a:srgbClr val="F577E6"/>
    <a:srgbClr val="BCFEFB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59" autoAdjust="0"/>
    <p:restoredTop sz="86450" autoAdjust="0"/>
  </p:normalViewPr>
  <p:slideViewPr>
    <p:cSldViewPr snapToGrid="0">
      <p:cViewPr varScale="1">
        <p:scale>
          <a:sx n="93" d="100"/>
          <a:sy n="93" d="100"/>
        </p:scale>
        <p:origin x="1296" y="200"/>
      </p:cViewPr>
      <p:guideLst>
        <p:guide orient="horz" pos="2161"/>
        <p:guide orient="horz" pos="1067"/>
        <p:guide orient="horz" pos="4051"/>
        <p:guide pos="2881"/>
        <p:guide pos="274"/>
      </p:guideLst>
    </p:cSldViewPr>
  </p:slideViewPr>
  <p:outlineViewPr>
    <p:cViewPr>
      <p:scale>
        <a:sx n="33" d="100"/>
        <a:sy n="33" d="100"/>
      </p:scale>
      <p:origin x="0" y="240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498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2453E71-B249-44BF-94CE-4316D39205D6}" type="datetimeFigureOut">
              <a:rPr lang="en-US"/>
              <a:pPr>
                <a:defRPr/>
              </a:pPr>
              <a:t>3/27/21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F7CF1A7-A3C9-425D-A6C6-381C6277A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20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DD954C6-FDEA-4BE4-88F8-E52AE7F0A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65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E6C48-43E8-4F8F-B5F8-28BFA98729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2313"/>
            <a:ext cx="4789488" cy="359092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974" y="4565572"/>
            <a:ext cx="5371253" cy="4317206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9"/>
          <p:cNvSpPr>
            <a:spLocks noChangeArrowheads="1"/>
          </p:cNvSpPr>
          <p:nvPr userDrawn="1"/>
        </p:nvSpPr>
        <p:spPr bwMode="auto">
          <a:xfrm>
            <a:off x="414338" y="6658302"/>
            <a:ext cx="2200368" cy="110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4" tIns="9144" rIns="9144" bIns="9144" anchor="b">
            <a:spAutoFit/>
          </a:bodyPr>
          <a:lstStyle/>
          <a:p>
            <a:pPr defTabSz="820738" eaLnBrk="0" hangingPunct="0">
              <a:defRPr/>
            </a:pPr>
            <a:r>
              <a:rPr lang="en-US" sz="600" dirty="0">
                <a:solidFill>
                  <a:srgbClr val="000000"/>
                </a:solidFill>
                <a:cs typeface="+mn-cs"/>
              </a:rPr>
              <a:t>Copyright © 2019</a:t>
            </a:r>
            <a:r>
              <a:rPr lang="en-US" sz="600" baseline="0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sz="600" dirty="0" err="1">
                <a:solidFill>
                  <a:srgbClr val="000000"/>
                </a:solidFill>
                <a:cs typeface="+mn-cs"/>
              </a:rPr>
              <a:t>DJKasik</a:t>
            </a:r>
            <a:r>
              <a:rPr lang="en-US" sz="600" dirty="0">
                <a:solidFill>
                  <a:srgbClr val="000000"/>
                </a:solidFill>
                <a:cs typeface="+mn-cs"/>
              </a:rPr>
              <a:t>. All rights reserved.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398465" y="2604317"/>
            <a:ext cx="8313737" cy="1509644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1819" name="Rectangle 75"/>
          <p:cNvSpPr>
            <a:spLocks noGrp="1" noChangeArrowheads="1"/>
          </p:cNvSpPr>
          <p:nvPr>
            <p:ph type="subTitle" idx="1"/>
          </p:nvPr>
        </p:nvSpPr>
        <p:spPr>
          <a:xfrm>
            <a:off x="417513" y="5201469"/>
            <a:ext cx="8297862" cy="366767"/>
          </a:xfrm>
        </p:spPr>
        <p:txBody>
          <a:bodyPr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2600"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0"/>
          <p:cNvSpPr>
            <a:spLocks noChangeArrowheads="1"/>
          </p:cNvSpPr>
          <p:nvPr userDrawn="1"/>
        </p:nvSpPr>
        <p:spPr bwMode="auto">
          <a:xfrm>
            <a:off x="0" y="1368892"/>
            <a:ext cx="9144000" cy="284163"/>
          </a:xfrm>
          <a:prstGeom prst="rect">
            <a:avLst/>
          </a:prstGeom>
          <a:gradFill flip="none" rotWithShape="1">
            <a:gsLst>
              <a:gs pos="0">
                <a:srgbClr val="A5ACB0"/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448056" tIns="0" rIns="0" bIns="0" anchor="ctr"/>
          <a:lstStyle/>
          <a:p>
            <a:pPr defTabSz="820738" eaLnBrk="0" hangingPunct="0">
              <a:defRPr/>
            </a:pPr>
            <a:endParaRPr lang="en-US" sz="1200" b="1" dirty="0">
              <a:solidFill>
                <a:srgbClr val="FFFFFF"/>
              </a:solidFill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40" y="521733"/>
            <a:ext cx="8301037" cy="4514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>
            <a:spLocks noGrp="1"/>
          </p:cNvSpPr>
          <p:nvPr userDrawn="1">
            <p:ph type="sldNum" sz="quarter" idx="4294967295"/>
          </p:nvPr>
        </p:nvSpPr>
        <p:spPr>
          <a:xfrm>
            <a:off x="6579326" y="6569293"/>
            <a:ext cx="2133600" cy="25739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C4B35674-964D-48A6-8217-72C90D2489B0}" type="slidenum">
              <a:rPr lang="en-US" sz="1200" smtClean="0"/>
              <a:pPr algn="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414338" y="6658301"/>
            <a:ext cx="2065337" cy="110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44" tIns="9144" rIns="9144" bIns="9144" anchor="b">
            <a:spAutoFit/>
          </a:bodyPr>
          <a:lstStyle/>
          <a:p>
            <a:pPr defTabSz="820738" eaLnBrk="0" hangingPunct="0">
              <a:defRPr/>
            </a:pPr>
            <a:r>
              <a:rPr lang="en-US" sz="600" dirty="0">
                <a:solidFill>
                  <a:srgbClr val="000000"/>
                </a:solidFill>
                <a:cs typeface="+mn-cs"/>
              </a:rPr>
              <a:t>Copyright © 2019.</a:t>
            </a:r>
            <a:r>
              <a:rPr lang="en-US" sz="600" baseline="0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sz="600" baseline="0" dirty="0" err="1">
                <a:solidFill>
                  <a:srgbClr val="000000"/>
                </a:solidFill>
                <a:cs typeface="+mn-cs"/>
              </a:rPr>
              <a:t>DJKasik</a:t>
            </a:r>
            <a:r>
              <a:rPr lang="en-US" sz="600" baseline="0" dirty="0">
                <a:solidFill>
                  <a:srgbClr val="000000"/>
                </a:solidFill>
                <a:cs typeface="+mn-cs"/>
              </a:rPr>
              <a:t>. </a:t>
            </a:r>
            <a:r>
              <a:rPr lang="en-US" sz="600" dirty="0">
                <a:solidFill>
                  <a:srgbClr val="000000"/>
                </a:solidFill>
                <a:cs typeface="+mn-cs"/>
              </a:rPr>
              <a:t>All rights reserved.</a:t>
            </a:r>
          </a:p>
        </p:txBody>
      </p:sp>
      <p:sp>
        <p:nvSpPr>
          <p:cNvPr id="1106" name="Rectangle 8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5313" y="6532563"/>
            <a:ext cx="17827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" tIns="9144" rIns="9144" bIns="914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F38602-E42D-4865-83DE-89CEDDA1D7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85"/>
          <p:cNvSpPr>
            <a:spLocks noGrp="1" noChangeArrowheads="1"/>
          </p:cNvSpPr>
          <p:nvPr>
            <p:ph type="title"/>
          </p:nvPr>
        </p:nvSpPr>
        <p:spPr bwMode="auto">
          <a:xfrm>
            <a:off x="414340" y="78534"/>
            <a:ext cx="8301037" cy="894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Second line</a:t>
            </a:r>
          </a:p>
        </p:txBody>
      </p:sp>
      <p:sp>
        <p:nvSpPr>
          <p:cNvPr id="1031" name="Rectangle 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40" y="1692277"/>
            <a:ext cx="8301037" cy="163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0"/>
          <p:cNvSpPr>
            <a:spLocks noChangeArrowheads="1"/>
          </p:cNvSpPr>
          <p:nvPr userDrawn="1"/>
        </p:nvSpPr>
        <p:spPr bwMode="auto">
          <a:xfrm>
            <a:off x="0" y="1089481"/>
            <a:ext cx="9144000" cy="284163"/>
          </a:xfrm>
          <a:prstGeom prst="rect">
            <a:avLst/>
          </a:prstGeom>
          <a:gradFill flip="none" rotWithShape="1">
            <a:gsLst>
              <a:gs pos="0">
                <a:srgbClr val="A5ACB0"/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448056" tIns="0" rIns="0" bIns="0" anchor="ctr"/>
          <a:lstStyle/>
          <a:p>
            <a:pPr defTabSz="820738" eaLnBrk="0" hangingPunct="0">
              <a:defRPr/>
            </a:pPr>
            <a:endParaRPr lang="en-US" sz="1200" b="1" dirty="0">
              <a:solidFill>
                <a:srgbClr val="FFFFFF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</p:sldLayoutIdLst>
  <p:hf hdr="0" dt="0"/>
  <p:txStyles>
    <p:titleStyle>
      <a:lvl1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1020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69863" indent="-169863" algn="l" defTabSz="8207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376238" indent="-204788" algn="l" defTabSz="8207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627063" indent="-185738" algn="l" defTabSz="8207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792163" indent="-163513" algn="l" defTabSz="8207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957263" indent="-163513" algn="l" defTabSz="8207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5pPr>
      <a:lvl6pPr marL="1414463" indent="-163513" algn="l" defTabSz="8207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1871663" indent="-163513" algn="l" defTabSz="8207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2328863" indent="-163513" algn="l" defTabSz="8207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2786063" indent="-163513" algn="l" defTabSz="8207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0" y="2371414"/>
            <a:ext cx="9144000" cy="3588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buClrTx/>
              <a:buFontTx/>
              <a:buNone/>
            </a:pPr>
            <a:r>
              <a:rPr lang="en-US" sz="2800" dirty="0">
                <a:solidFill>
                  <a:schemeClr val="bg1"/>
                </a:solidFill>
              </a:rPr>
              <a:t>Acquiring Information using Visual Analytics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FontTx/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FontTx/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FontTx/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FontTx/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800" dirty="0">
                <a:solidFill>
                  <a:schemeClr val="bg1"/>
                </a:solidFill>
              </a:rPr>
              <a:t>Dave Kasik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800" dirty="0">
                <a:solidFill>
                  <a:schemeClr val="bg1"/>
                </a:solidFill>
              </a:rPr>
              <a:t>Senior Technical Fellow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800" dirty="0">
                <a:solidFill>
                  <a:schemeClr val="bg1"/>
                </a:solidFill>
              </a:rPr>
              <a:t>The Boeing Company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800" dirty="0">
                <a:solidFill>
                  <a:schemeClr val="bg1"/>
                </a:solidFill>
              </a:rPr>
              <a:t>david.j.kasik@boeing.com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800" dirty="0">
                <a:solidFill>
                  <a:schemeClr val="bg1"/>
                </a:solidFill>
              </a:rPr>
              <a:t>June, 2011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98465" y="2737023"/>
            <a:ext cx="8313737" cy="747897"/>
          </a:xfrm>
        </p:spPr>
        <p:txBody>
          <a:bodyPr/>
          <a:lstStyle/>
          <a:p>
            <a:r>
              <a:rPr lang="en-US" dirty="0"/>
              <a:t>Archiving Stuff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17513" y="5201467"/>
            <a:ext cx="8297862" cy="836126"/>
          </a:xfrm>
        </p:spPr>
        <p:txBody>
          <a:bodyPr/>
          <a:lstStyle/>
          <a:p>
            <a:r>
              <a:rPr lang="en-US" sz="2000" dirty="0"/>
              <a:t>Dave</a:t>
            </a:r>
            <a:r>
              <a:rPr lang="en-US" sz="2000" baseline="0" dirty="0"/>
              <a:t> Kasik 				</a:t>
            </a:r>
          </a:p>
          <a:p>
            <a:r>
              <a:rPr lang="en-US" sz="2000" dirty="0"/>
              <a:t>Senior Technical Fellow Emeritus	</a:t>
            </a:r>
            <a:endParaRPr lang="en-US" sz="2000" baseline="0" dirty="0"/>
          </a:p>
          <a:p>
            <a:r>
              <a:rPr lang="en-US" sz="2000" dirty="0"/>
              <a:t>The Boeing Company	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78" y="506756"/>
            <a:ext cx="8588829" cy="451406"/>
          </a:xfrm>
        </p:spPr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803" y="1477160"/>
            <a:ext cx="7745020" cy="3148554"/>
          </a:xfrm>
        </p:spPr>
        <p:txBody>
          <a:bodyPr/>
          <a:lstStyle/>
          <a:p>
            <a:pPr marL="496888" lvl="1" indent="-290513"/>
            <a:r>
              <a:rPr lang="en-US" sz="2400" b="1" dirty="0"/>
              <a:t>Involved in computer graphics since 1969</a:t>
            </a:r>
          </a:p>
          <a:p>
            <a:pPr marL="747713" lvl="2" indent="-290513"/>
            <a:r>
              <a:rPr lang="en-US" b="1" dirty="0"/>
              <a:t>Attended all North American SIGGRAPH conferences</a:t>
            </a:r>
          </a:p>
          <a:p>
            <a:pPr marL="496888" lvl="1" indent="-290513"/>
            <a:r>
              <a:rPr lang="en-US" sz="2400" b="1" dirty="0"/>
              <a:t>Retired Boeing Senior Technical Fellow</a:t>
            </a:r>
          </a:p>
          <a:p>
            <a:pPr marL="496888" lvl="1" indent="-290513"/>
            <a:r>
              <a:rPr lang="en-US" sz="2400" b="1" dirty="0"/>
              <a:t>ACM Fellow</a:t>
            </a:r>
          </a:p>
          <a:p>
            <a:pPr marL="496888" lvl="1" indent="-290513"/>
            <a:r>
              <a:rPr lang="en-US" sz="2400" b="1" dirty="0"/>
              <a:t>General curmudgeon about over-promising and under-delivering</a:t>
            </a:r>
          </a:p>
          <a:p>
            <a:pPr marL="496888" lvl="1" indent="-290513"/>
            <a:r>
              <a:rPr lang="en-US" sz="2400" b="1" dirty="0"/>
              <a:t>Stand-in on starship bridges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79326" y="6580179"/>
            <a:ext cx="2133600" cy="25739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C4B35674-964D-48A6-8217-72C90D2489B0}" type="slidenum">
              <a:rPr lang="en-US" sz="1200" smtClean="0"/>
              <a:pPr algn="r">
                <a:defRPr/>
              </a:pPr>
              <a:t>2</a:t>
            </a:fld>
            <a:endParaRPr lang="en-US" dirty="0"/>
          </a:p>
        </p:txBody>
      </p:sp>
      <p:pic>
        <p:nvPicPr>
          <p:cNvPr id="66561" name="Picture 1" descr="Z:\Personal\Kasik\Resumes and Recommendations\Captain_Kasik_Nocaptio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76255" y="4328239"/>
            <a:ext cx="2677335" cy="1822537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497452" y="6319616"/>
            <a:ext cx="736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Then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72521" y="625738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Now</a:t>
            </a:r>
          </a:p>
        </p:txBody>
      </p:sp>
      <p:pic>
        <p:nvPicPr>
          <p:cNvPr id="9" name="Picture 8" descr="img15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5767" y="4331392"/>
            <a:ext cx="1080421" cy="192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37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40" y="616931"/>
            <a:ext cx="8301037" cy="443198"/>
          </a:xfrm>
        </p:spPr>
        <p:txBody>
          <a:bodyPr/>
          <a:lstStyle/>
          <a:p>
            <a:r>
              <a:rPr lang="en-US" dirty="0"/>
              <a:t>What Makes Stuff Interesting?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445266"/>
            <a:ext cx="6160082" cy="4071884"/>
          </a:xfrm>
        </p:spPr>
        <p:txBody>
          <a:bodyPr/>
          <a:lstStyle/>
          <a:p>
            <a:r>
              <a:rPr lang="en-US" dirty="0"/>
              <a:t>It’s all a matter of </a:t>
            </a:r>
            <a:r>
              <a:rPr lang="en-US" i="1" dirty="0"/>
              <a:t>your</a:t>
            </a:r>
            <a:r>
              <a:rPr lang="en-US" dirty="0"/>
              <a:t> perspective</a:t>
            </a:r>
          </a:p>
          <a:p>
            <a:r>
              <a:rPr lang="en-US" dirty="0"/>
              <a:t>Interesting examples in my stuff</a:t>
            </a:r>
          </a:p>
          <a:p>
            <a:pPr lvl="1"/>
            <a:r>
              <a:rPr lang="en-US" sz="1800" dirty="0"/>
              <a:t>All technical papers from SIGGRAPH 1974</a:t>
            </a:r>
          </a:p>
          <a:p>
            <a:pPr lvl="1"/>
            <a:r>
              <a:rPr lang="en-US" sz="1800" dirty="0"/>
              <a:t>Attendee list from SIGGRAPH 1975</a:t>
            </a:r>
          </a:p>
          <a:p>
            <a:pPr lvl="1"/>
            <a:r>
              <a:rPr lang="en-US" sz="1800" dirty="0"/>
              <a:t>Collection of shaded images circa 1974</a:t>
            </a:r>
          </a:p>
          <a:p>
            <a:pPr lvl="1"/>
            <a:r>
              <a:rPr lang="en-US" sz="1800" dirty="0"/>
              <a:t>Proposal for ‘The Electric Picture Company’ 1973</a:t>
            </a:r>
          </a:p>
          <a:p>
            <a:pPr lvl="1"/>
            <a:r>
              <a:rPr lang="en-US" sz="1800" dirty="0"/>
              <a:t>Pictures of exhibits, 1980</a:t>
            </a:r>
          </a:p>
          <a:p>
            <a:pPr lvl="1"/>
            <a:r>
              <a:rPr lang="en-US" sz="1800" dirty="0"/>
              <a:t>Results of Joint Study on 5080, 1983</a:t>
            </a:r>
          </a:p>
          <a:p>
            <a:r>
              <a:rPr lang="en-US" sz="2000" dirty="0"/>
              <a:t>Less interesting</a:t>
            </a:r>
          </a:p>
          <a:p>
            <a:pPr lvl="1"/>
            <a:r>
              <a:rPr lang="en-US" sz="1800" dirty="0"/>
              <a:t>Complete collection of SIGGRAPH proceedings</a:t>
            </a:r>
          </a:p>
          <a:p>
            <a:pPr lvl="1"/>
            <a:r>
              <a:rPr lang="en-US" sz="1800" dirty="0"/>
              <a:t>SIGGRAPH pins, ribbons, cups, T-shirts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945313" y="6532563"/>
            <a:ext cx="1782762" cy="246063"/>
          </a:xfrm>
        </p:spPr>
        <p:txBody>
          <a:bodyPr/>
          <a:lstStyle/>
          <a:p>
            <a:pPr>
              <a:defRPr/>
            </a:pPr>
            <a:fld id="{EF9ACBA7-E2B4-4A8F-8BD8-C095C79E1D30}" type="slidenum">
              <a:rPr lang="en-US" sz="1200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6945313" y="6532563"/>
            <a:ext cx="17827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" tIns="9144" rIns="9144" bIns="9144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9ACBA7-E2B4-4A8F-8BD8-C095C79E1D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5849AB5-49B9-ED4F-A8D1-F4A702CB6FB4}"/>
              </a:ext>
            </a:extLst>
          </p:cNvPr>
          <p:cNvGrpSpPr/>
          <p:nvPr/>
        </p:nvGrpSpPr>
        <p:grpSpPr>
          <a:xfrm>
            <a:off x="6180389" y="3936328"/>
            <a:ext cx="2558633" cy="1319016"/>
            <a:chOff x="6169442" y="2265278"/>
            <a:chExt cx="2558633" cy="131901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9128230-703F-BE40-B641-D7BFE01400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69442" y="2265278"/>
              <a:ext cx="2167899" cy="746326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60B0EC9-F907-0F40-A1E4-980C5B2B27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60476" y="2837968"/>
              <a:ext cx="2067599" cy="746326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553451C4-1B3B-D942-A04E-463FEE8B040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9191" y="1515274"/>
            <a:ext cx="1443108" cy="9115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AFC3781-052B-F849-A336-753B59156BD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1577" y="2368840"/>
            <a:ext cx="2569580" cy="603592"/>
          </a:xfrm>
          <a:prstGeom prst="rect">
            <a:avLst/>
          </a:prstGeom>
        </p:spPr>
      </p:pic>
      <p:pic>
        <p:nvPicPr>
          <p:cNvPr id="17" name="Picture 16" descr="A picture containing text, furniture, rug&#10;&#10;Description automatically generated">
            <a:extLst>
              <a:ext uri="{FF2B5EF4-FFF2-40B4-BE49-F238E27FC236}">
                <a16:creationId xmlns:a16="http://schemas.microsoft.com/office/drawing/2014/main" id="{D94C413E-4853-914E-B8AD-1C509F7421FB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8346" y="2941465"/>
            <a:ext cx="1166204" cy="923443"/>
          </a:xfrm>
          <a:prstGeom prst="rect">
            <a:avLst/>
          </a:prstGeom>
        </p:spPr>
      </p:pic>
      <p:pic>
        <p:nvPicPr>
          <p:cNvPr id="19" name="Picture 18" descr="A tree with green leaves&#10;&#10;Description automatically generated with low confidence">
            <a:extLst>
              <a:ext uri="{FF2B5EF4-FFF2-40B4-BE49-F238E27FC236}">
                <a16:creationId xmlns:a16="http://schemas.microsoft.com/office/drawing/2014/main" id="{0DF2B22F-939B-F34A-95F4-6DF9F62F26F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1375" y="2886382"/>
            <a:ext cx="908724" cy="954512"/>
          </a:xfrm>
          <a:prstGeom prst="rect">
            <a:avLst/>
          </a:prstGeom>
        </p:spPr>
      </p:pic>
      <p:pic>
        <p:nvPicPr>
          <p:cNvPr id="21" name="Picture 20" descr="A picture containing text, tree, sign&#10;&#10;Description automatically generated">
            <a:extLst>
              <a:ext uri="{FF2B5EF4-FFF2-40B4-BE49-F238E27FC236}">
                <a16:creationId xmlns:a16="http://schemas.microsoft.com/office/drawing/2014/main" id="{E683BDAB-2BDD-014A-B02C-F6CEA2AA985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5222" y="2991823"/>
            <a:ext cx="1074010" cy="874354"/>
          </a:xfrm>
          <a:prstGeom prst="rect">
            <a:avLst/>
          </a:prstGeom>
        </p:spPr>
      </p:pic>
      <p:pic>
        <p:nvPicPr>
          <p:cNvPr id="23" name="Picture 22" descr="A picture containing table&#10;&#10;Description automatically generated">
            <a:extLst>
              <a:ext uri="{FF2B5EF4-FFF2-40B4-BE49-F238E27FC236}">
                <a16:creationId xmlns:a16="http://schemas.microsoft.com/office/drawing/2014/main" id="{E5A655C7-EA2C-DD4B-808E-387DAFBB5859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556" y="5255344"/>
            <a:ext cx="1405588" cy="1005536"/>
          </a:xfrm>
          <a:prstGeom prst="rect">
            <a:avLst/>
          </a:prstGeom>
        </p:spPr>
      </p:pic>
      <p:pic>
        <p:nvPicPr>
          <p:cNvPr id="25" name="Picture 24" descr="A picture containing text, shop&#10;&#10;Description automatically generated">
            <a:extLst>
              <a:ext uri="{FF2B5EF4-FFF2-40B4-BE49-F238E27FC236}">
                <a16:creationId xmlns:a16="http://schemas.microsoft.com/office/drawing/2014/main" id="{B1D6B387-B4E6-0743-9756-C9C76E5D26AB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6768" y="5758112"/>
            <a:ext cx="1199009" cy="8743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414AA58-02EC-2D43-8971-3EF59C461828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9233" y="5258858"/>
            <a:ext cx="1949825" cy="102400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79A36E2-9B72-FA43-B5A8-61784BC45CB3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4923" y="5325495"/>
            <a:ext cx="2535176" cy="137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01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85FD5-653A-384E-A678-0A937397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C69A5-1F9E-5E4A-AB65-F3A2D33F1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40" y="1692277"/>
            <a:ext cx="8301037" cy="1929759"/>
          </a:xfrm>
        </p:spPr>
        <p:txBody>
          <a:bodyPr/>
          <a:lstStyle/>
          <a:p>
            <a:r>
              <a:rPr lang="en-US" dirty="0"/>
              <a:t>Pay attention to proprietary markings</a:t>
            </a:r>
          </a:p>
          <a:p>
            <a:r>
              <a:rPr lang="en-US" dirty="0"/>
              <a:t>Sift through stuff multiple times</a:t>
            </a:r>
          </a:p>
          <a:p>
            <a:r>
              <a:rPr lang="en-US" dirty="0"/>
              <a:t>Do sifting sooner rather than later</a:t>
            </a:r>
          </a:p>
          <a:p>
            <a:r>
              <a:rPr lang="en-US" dirty="0"/>
              <a:t>Donate when you want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32F64-0AFE-664E-A29A-F83477CC848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algn="r">
              <a:defRPr/>
            </a:pPr>
            <a:fld id="{C4B35674-964D-48A6-8217-72C90D2489B0}" type="slidenum">
              <a:rPr lang="en-US" sz="1200" smtClean="0"/>
              <a:pPr algn="r"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26700"/>
      </p:ext>
    </p:extLst>
  </p:cSld>
  <p:clrMapOvr>
    <a:masterClrMapping/>
  </p:clrMapOvr>
</p:sld>
</file>

<file path=ppt/theme/theme1.xml><?xml version="1.0" encoding="utf-8"?>
<a:theme xmlns:a="http://schemas.openxmlformats.org/drawingml/2006/main" name="whiteback_identitybar">
  <a:themeElements>
    <a:clrScheme name="Boeing Color Palette">
      <a:dk1>
        <a:srgbClr val="000000"/>
      </a:dk1>
      <a:lt1>
        <a:srgbClr val="FFFFFF"/>
      </a:lt1>
      <a:dk2>
        <a:srgbClr val="0039A6"/>
      </a:dk2>
      <a:lt2>
        <a:srgbClr val="A5ACB0"/>
      </a:lt2>
      <a:accent1>
        <a:srgbClr val="0039A6"/>
      </a:accent1>
      <a:accent2>
        <a:srgbClr val="E70033"/>
      </a:accent2>
      <a:accent3>
        <a:srgbClr val="0096DB"/>
      </a:accent3>
      <a:accent4>
        <a:srgbClr val="77B800"/>
      </a:accent4>
      <a:accent5>
        <a:srgbClr val="580F8B"/>
      </a:accent5>
      <a:accent6>
        <a:srgbClr val="FFA200"/>
      </a:accent6>
      <a:hlink>
        <a:srgbClr val="0039A6"/>
      </a:hlink>
      <a:folHlink>
        <a:srgbClr val="A5ACB0"/>
      </a:folHlink>
    </a:clrScheme>
    <a:fontScheme name="Whiteback_Bluesigna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whiteback_identitybar 1">
        <a:dk1>
          <a:srgbClr val="000000"/>
        </a:dk1>
        <a:lt1>
          <a:srgbClr val="FFFFFF"/>
        </a:lt1>
        <a:dk2>
          <a:srgbClr val="0039A6"/>
        </a:dk2>
        <a:lt2>
          <a:srgbClr val="A5ACB0"/>
        </a:lt2>
        <a:accent1>
          <a:srgbClr val="0039A6"/>
        </a:accent1>
        <a:accent2>
          <a:srgbClr val="E70033"/>
        </a:accent2>
        <a:accent3>
          <a:srgbClr val="FFFFFF"/>
        </a:accent3>
        <a:accent4>
          <a:srgbClr val="000000"/>
        </a:accent4>
        <a:accent5>
          <a:srgbClr val="AAAED0"/>
        </a:accent5>
        <a:accent6>
          <a:srgbClr val="D1002D"/>
        </a:accent6>
        <a:hlink>
          <a:srgbClr val="0039A6"/>
        </a:hlink>
        <a:folHlink>
          <a:srgbClr val="A5AC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PANTONE 7546">
      <a:srgbClr val="394A59"/>
    </a:custClr>
    <a:custClr name="PANTONE 431">
      <a:srgbClr val="5F6A72"/>
    </a:custClr>
    <a:custClr name="PANTONE 429">
      <a:srgbClr val="A5ACB0"/>
    </a:custClr>
    <a:custClr name="PANTONE CG1">
      <a:srgbClr val="E2E1DD"/>
    </a:custClr>
    <a:custClr name="PANTONE 7421">
      <a:srgbClr val="61162D"/>
    </a:custClr>
    <a:custClr name="PANTONE 221">
      <a:srgbClr val="96004B"/>
    </a:custClr>
    <a:custClr name="PANTONE 4975">
      <a:srgbClr val="462324"/>
    </a:custClr>
    <a:custClr name="PANTONE 201">
      <a:srgbClr val="9E1B32"/>
    </a:custClr>
    <a:custClr name="PANTONE 185">
      <a:srgbClr val="E70033"/>
    </a:custClr>
    <a:custClr name="PANTONE 1665">
      <a:srgbClr val="E24912"/>
    </a:custClr>
    <a:custClr name="PANTONE 137">
      <a:srgbClr val="FFA200"/>
    </a:custClr>
    <a:custClr name="PANTONE 1215">
      <a:srgbClr val="FBDE81"/>
    </a:custClr>
    <a:custClr name="PANTONE 7499">
      <a:srgbClr val="EEE8C5"/>
    </a:custClr>
    <a:custClr name="PANTONE 553">
      <a:srgbClr val="214232"/>
    </a:custClr>
    <a:custClr name="PANTONE 376">
      <a:srgbClr val="77B800"/>
    </a:custClr>
    <a:custClr name="PANTONE 373">
      <a:srgbClr val="CFEA8B"/>
    </a:custClr>
    <a:custClr name="PANTONE 328">
      <a:srgbClr val="007165"/>
    </a:custClr>
    <a:custClr name="PANTONE 309">
      <a:srgbClr val="003D4D"/>
    </a:custClr>
    <a:custClr name="PANTONE 3135">
      <a:srgbClr val="0091B5"/>
    </a:custClr>
    <a:custClr name="PANTONE 9041">
      <a:srgbClr val="E2EBE4"/>
    </a:custClr>
    <a:custClr name="PANTONE 289">
      <a:srgbClr val="002144"/>
    </a:custClr>
    <a:custClr name="PANTONE 2925">
      <a:srgbClr val="0096DB"/>
    </a:custClr>
    <a:custClr name="PANTONE 283">
      <a:srgbClr val="97C5EB"/>
    </a:custClr>
    <a:custClr name="PANTONE 2597">
      <a:srgbClr val="580F8B"/>
    </a:custClr>
  </a:custClr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PANTONE 7546">
      <a:srgbClr val="394A59"/>
    </a:custClr>
    <a:custClr name="PANTONE 431">
      <a:srgbClr val="5F6A72"/>
    </a:custClr>
    <a:custClr name="PANTONE 429">
      <a:srgbClr val="A5ACB0"/>
    </a:custClr>
    <a:custClr name="PANTONE CG1">
      <a:srgbClr val="E2E1DD"/>
    </a:custClr>
    <a:custClr name="PANTONE 7421">
      <a:srgbClr val="61162D"/>
    </a:custClr>
    <a:custClr name="PANTONE 221">
      <a:srgbClr val="96004B"/>
    </a:custClr>
    <a:custClr name="PANTONE 4975">
      <a:srgbClr val="462324"/>
    </a:custClr>
    <a:custClr name="PANTONE 201">
      <a:srgbClr val="9E1B32"/>
    </a:custClr>
    <a:custClr name="PANTONE 185">
      <a:srgbClr val="E70033"/>
    </a:custClr>
    <a:custClr name="PANTONE 1665">
      <a:srgbClr val="E24912"/>
    </a:custClr>
    <a:custClr name="PANTONE 137">
      <a:srgbClr val="FFA200"/>
    </a:custClr>
    <a:custClr name="PANTONE 1215">
      <a:srgbClr val="FBDE81"/>
    </a:custClr>
    <a:custClr name="PANTONE 7499">
      <a:srgbClr val="EEE8C5"/>
    </a:custClr>
    <a:custClr name="PANTONE 553">
      <a:srgbClr val="214232"/>
    </a:custClr>
    <a:custClr name="PANTONE 376">
      <a:srgbClr val="77B800"/>
    </a:custClr>
    <a:custClr name="PANTONE 373">
      <a:srgbClr val="CFEA8B"/>
    </a:custClr>
    <a:custClr name="PANTONE 328">
      <a:srgbClr val="007165"/>
    </a:custClr>
    <a:custClr name="PANTONE 309">
      <a:srgbClr val="003D4D"/>
    </a:custClr>
    <a:custClr name="PANTONE 3135">
      <a:srgbClr val="0091B5"/>
    </a:custClr>
    <a:custClr name="PANTONE 9041">
      <a:srgbClr val="E2EBE4"/>
    </a:custClr>
    <a:custClr name="PANTONE 289">
      <a:srgbClr val="002144"/>
    </a:custClr>
    <a:custClr name="PANTONE 2925">
      <a:srgbClr val="0096DB"/>
    </a:custClr>
    <a:custClr name="PANTONE 283">
      <a:srgbClr val="97C5EB"/>
    </a:custClr>
    <a:custClr name="PANTONE 2597">
      <a:srgbClr val="580F8B"/>
    </a:custClr>
  </a:custClr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F599D3C330204E81177008B5772621" ma:contentTypeVersion="0" ma:contentTypeDescription="Create a new document." ma:contentTypeScope="" ma:versionID="4ca0a1836b8e219f81828d038770960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6BF8C8-3B79-45B1-AB3C-E9CFC306D91A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224A5D9-3732-474C-8068-4957AAD020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8E6C674-B899-469C-BD8A-EEAA119277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whiteback_bluesig_identitybar</Template>
  <TotalTime>34542</TotalTime>
  <Words>174</Words>
  <Application>Microsoft Macintosh PowerPoint</Application>
  <PresentationFormat>On-screen Show (4:3)</PresentationFormat>
  <Paragraphs>45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whiteback_identitybar</vt:lpstr>
      <vt:lpstr>Archiving Stuff</vt:lpstr>
      <vt:lpstr>About Me</vt:lpstr>
      <vt:lpstr>What Makes Stuff Interesting?</vt:lpstr>
      <vt:lpstr>Caveats</vt:lpstr>
    </vt:vector>
  </TitlesOfParts>
  <Company>The Boeing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 Kauffman</dc:creator>
  <cp:lastModifiedBy>Alex Rollinson</cp:lastModifiedBy>
  <cp:revision>680</cp:revision>
  <dcterms:created xsi:type="dcterms:W3CDTF">2011-04-20T22:57:18Z</dcterms:created>
  <dcterms:modified xsi:type="dcterms:W3CDTF">2021-03-27T15:16:32Z</dcterms:modified>
</cp:coreProperties>
</file>