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293" r:id="rId4"/>
    <p:sldId id="279" r:id="rId5"/>
    <p:sldId id="295" r:id="rId6"/>
    <p:sldId id="294" r:id="rId7"/>
    <p:sldId id="283" r:id="rId8"/>
    <p:sldId id="296" r:id="rId9"/>
    <p:sldId id="282" r:id="rId10"/>
    <p:sldId id="284" r:id="rId11"/>
    <p:sldId id="289" r:id="rId12"/>
    <p:sldId id="286" r:id="rId13"/>
    <p:sldId id="290" r:id="rId14"/>
    <p:sldId id="285" r:id="rId15"/>
    <p:sldId id="287" r:id="rId16"/>
    <p:sldId id="28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mBYuGp5ZWM8gy7G1sapVnxgaO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5610" autoAdjust="0"/>
  </p:normalViewPr>
  <p:slideViewPr>
    <p:cSldViewPr snapToGrid="0">
      <p:cViewPr varScale="1">
        <p:scale>
          <a:sx n="69" d="100"/>
          <a:sy n="69" d="100"/>
        </p:scale>
        <p:origin x="2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16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 err="1"/>
              <a:t>Asdf</a:t>
            </a:r>
            <a:r>
              <a:rPr lang="en-US" sz="1800" dirty="0"/>
              <a:t> </a:t>
            </a:r>
            <a:r>
              <a:rPr lang="en-US" sz="1800" dirty="0" err="1"/>
              <a:t>sdaf</a:t>
            </a:r>
            <a:r>
              <a:rPr lang="en-US" sz="1800" dirty="0"/>
              <a:t> sf</a:t>
            </a:r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all for joining us…. A little bit </a:t>
            </a:r>
            <a:r>
              <a:rPr lang="en-US"/>
              <a:t>about committee’s </a:t>
            </a:r>
            <a:r>
              <a:rPr lang="en-US" dirty="0"/>
              <a:t>work and then some confessions of a pack rat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Brochures,</a:t>
            </a:r>
            <a:r>
              <a:rPr lang="en-US" baseline="0" dirty="0"/>
              <a:t> advertisements, </a:t>
            </a:r>
            <a:r>
              <a:rPr lang="en-US" baseline="0" dirty="0">
                <a:sym typeface="Wingdings" panose="05000000000000000000" pitchFamily="2" charset="2"/>
              </a:rPr>
              <a:t> can be scanned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62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90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03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36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249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2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US" sz="1200" baseline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aseline="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WHY NOW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5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3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4000" dirty="0"/>
              <a:t>COLLECTIONS TO AID HISTORIANS OF</a:t>
            </a:r>
            <a:r>
              <a:rPr lang="en-US" sz="4000" baseline="0" dirty="0"/>
              <a:t> THE FUTURE</a:t>
            </a:r>
            <a:endParaRPr lang="en-US" sz="4000" dirty="0"/>
          </a:p>
          <a:p>
            <a:pPr lvl="1"/>
            <a:r>
              <a:rPr lang="en-US" sz="4000" dirty="0"/>
              <a:t>LA chapter archives </a:t>
            </a:r>
          </a:p>
          <a:p>
            <a:pPr lvl="1"/>
            <a:r>
              <a:rPr lang="en-US" sz="4000" dirty="0" err="1"/>
              <a:t>SIGGRAPH</a:t>
            </a:r>
            <a:r>
              <a:rPr lang="en-US" sz="4000" dirty="0"/>
              <a:t> course notes</a:t>
            </a:r>
          </a:p>
          <a:p>
            <a:pPr lvl="1"/>
            <a:r>
              <a:rPr lang="en-US" sz="4000" dirty="0"/>
              <a:t>Interviews with pioneers</a:t>
            </a:r>
          </a:p>
          <a:p>
            <a:pPr lvl="1"/>
            <a:r>
              <a:rPr lang="en-US" sz="4000" dirty="0"/>
              <a:t>History of laboratories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INDEX</a:t>
            </a:r>
            <a:r>
              <a:rPr lang="en-US" sz="4000" baseline="0" dirty="0"/>
              <a:t> to find; ONLINE/WEB repository and accessible archive</a:t>
            </a:r>
            <a:endParaRPr lang="en-US" sz="4000" dirty="0"/>
          </a:p>
          <a:p>
            <a:pPr lvl="1"/>
            <a:r>
              <a:rPr lang="en-US" sz="4000" dirty="0"/>
              <a:t>Taxonomy, graph based indexing</a:t>
            </a:r>
          </a:p>
          <a:p>
            <a:pPr lvl="1"/>
            <a:r>
              <a:rPr lang="en-US" sz="4000" dirty="0"/>
              <a:t>Web infrastructure : </a:t>
            </a:r>
          </a:p>
          <a:p>
            <a:pPr lvl="2"/>
            <a:r>
              <a:rPr lang="en-US" sz="3600" dirty="0" err="1"/>
              <a:t>SIGGRAPH</a:t>
            </a:r>
            <a:r>
              <a:rPr lang="en-US" sz="3600" dirty="0"/>
              <a:t> history site</a:t>
            </a:r>
          </a:p>
          <a:p>
            <a:pPr lvl="2"/>
            <a:r>
              <a:rPr lang="en-US" sz="3600" dirty="0"/>
              <a:t>People behind the pixels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50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4000" dirty="0"/>
              <a:t>COLLECTIONS TO AID HISTORIANS OF</a:t>
            </a:r>
            <a:r>
              <a:rPr lang="en-US" sz="4000" baseline="0" dirty="0"/>
              <a:t> THE FUTURE</a:t>
            </a:r>
            <a:endParaRPr lang="en-US" sz="4000" dirty="0"/>
          </a:p>
          <a:p>
            <a:pPr lvl="1"/>
            <a:r>
              <a:rPr lang="en-US" sz="4000" dirty="0"/>
              <a:t>LA chapter archives </a:t>
            </a:r>
          </a:p>
          <a:p>
            <a:pPr lvl="1"/>
            <a:r>
              <a:rPr lang="en-US" sz="4000" dirty="0" err="1"/>
              <a:t>SIGGRAPH</a:t>
            </a:r>
            <a:r>
              <a:rPr lang="en-US" sz="4000" dirty="0"/>
              <a:t> course notes</a:t>
            </a:r>
          </a:p>
          <a:p>
            <a:pPr lvl="1"/>
            <a:r>
              <a:rPr lang="en-US" sz="4000" dirty="0"/>
              <a:t>Interviews with pioneers</a:t>
            </a:r>
          </a:p>
          <a:p>
            <a:pPr lvl="1"/>
            <a:r>
              <a:rPr lang="en-US" sz="4000" dirty="0"/>
              <a:t>History of laboratories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INDEX</a:t>
            </a:r>
            <a:r>
              <a:rPr lang="en-US" sz="4000" baseline="0" dirty="0"/>
              <a:t> to find; ONLINE/WEB repository and accessible archive</a:t>
            </a:r>
            <a:endParaRPr lang="en-US" sz="4000" dirty="0"/>
          </a:p>
          <a:p>
            <a:pPr lvl="1"/>
            <a:r>
              <a:rPr lang="en-US" sz="4000" dirty="0"/>
              <a:t>Taxonomy, graph based indexing</a:t>
            </a:r>
          </a:p>
          <a:p>
            <a:pPr lvl="1"/>
            <a:r>
              <a:rPr lang="en-US" sz="4000" dirty="0"/>
              <a:t>Web infrastructure : </a:t>
            </a:r>
          </a:p>
          <a:p>
            <a:pPr lvl="2"/>
            <a:r>
              <a:rPr lang="en-US" sz="3600" dirty="0" err="1"/>
              <a:t>SIGGRAPH</a:t>
            </a:r>
            <a:r>
              <a:rPr lang="en-US" sz="3600" dirty="0"/>
              <a:t> history site</a:t>
            </a:r>
          </a:p>
          <a:p>
            <a:pPr lvl="2"/>
            <a:r>
              <a:rPr lang="en-US" sz="3600" dirty="0"/>
              <a:t>People behind the pixels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050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57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35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012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Brochures,</a:t>
            </a:r>
            <a:r>
              <a:rPr lang="en-US" baseline="0" dirty="0"/>
              <a:t> advertisements. manuals, </a:t>
            </a:r>
            <a:r>
              <a:rPr lang="en-US" baseline="0" dirty="0">
                <a:sym typeface="Wingdings" panose="05000000000000000000" pitchFamily="2" charset="2"/>
              </a:rPr>
              <a:t> can be scanned or maybe they were born digital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42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57383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Mary Whitton  2021-02-18</a:t>
            </a:r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fcg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520906"/>
            <a:ext cx="12192000" cy="98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ACM </a:t>
            </a:r>
            <a:r>
              <a:rPr lang="en-US" dirty="0" err="1"/>
              <a:t>SIGGRAPH</a:t>
            </a:r>
            <a:r>
              <a:rPr lang="en-US" dirty="0"/>
              <a:t> History Committee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55700" y="1503552"/>
            <a:ext cx="7680600" cy="106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400" dirty="0"/>
              <a:t>Mary Whitton, Chair</a:t>
            </a:r>
            <a:endParaRPr sz="4400" dirty="0"/>
          </a:p>
        </p:txBody>
      </p:sp>
      <p:pic>
        <p:nvPicPr>
          <p:cNvPr id="7" name="Google Shape;209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700" y="2859198"/>
            <a:ext cx="7696760" cy="360645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5980" y="1604227"/>
            <a:ext cx="2950305" cy="5117248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4800" dirty="0">
                <a:sym typeface="Wingdings" panose="05000000000000000000" pitchFamily="2" charset="2"/>
              </a:rPr>
              <a:t></a:t>
            </a:r>
            <a:r>
              <a:rPr lang="en-US" sz="4800" dirty="0"/>
              <a:t>Then</a:t>
            </a: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5400" b="1" dirty="0"/>
              <a:t>Booth fixtures</a:t>
            </a:r>
          </a:p>
          <a:p>
            <a:pPr marL="114300" indent="0" algn="r">
              <a:lnSpc>
                <a:spcPct val="100000"/>
              </a:lnSpc>
              <a:buNone/>
            </a:pPr>
            <a:r>
              <a:rPr lang="en-US" sz="4800" dirty="0"/>
              <a:t>Now </a:t>
            </a:r>
            <a:r>
              <a:rPr lang="en-US" sz="4800" dirty="0">
                <a:sym typeface="Wingdings" panose="05000000000000000000" pitchFamily="2" charset="2"/>
              </a:rPr>
              <a:t></a:t>
            </a:r>
            <a:br>
              <a:rPr lang="en-US" sz="4800" dirty="0">
                <a:sym typeface="Wingdings" panose="05000000000000000000" pitchFamily="2" charset="2"/>
              </a:rPr>
            </a:br>
            <a:endParaRPr lang="en-US" sz="4800" dirty="0">
              <a:sym typeface="Wingdings" panose="05000000000000000000" pitchFamily="2" charset="2"/>
            </a:endParaRP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4200" i="1" dirty="0">
                <a:sym typeface="Wingdings" panose="05000000000000000000" pitchFamily="2" charset="2"/>
              </a:rPr>
              <a:t>(Available if you’re decorating a dorm room)</a:t>
            </a:r>
            <a:endParaRPr lang="en-US" sz="3800" i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6287" y="1690688"/>
            <a:ext cx="2699674" cy="471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1" y="1620969"/>
            <a:ext cx="3852682" cy="4627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Entrepreneurial Pack Rat: Marketing</a:t>
            </a:r>
          </a:p>
        </p:txBody>
      </p:sp>
    </p:spTree>
    <p:extLst>
      <p:ext uri="{BB962C8B-B14F-4D97-AF65-F5344CB8AC3E}">
        <p14:creationId xmlns:p14="http://schemas.microsoft.com/office/powerpoint/2010/main" val="734198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Entrepreneurial Pack Rat: Marketing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68806" y="1657046"/>
            <a:ext cx="4016298" cy="4572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dirty="0"/>
              <a:t>Yep, the parts are in our basement.</a:t>
            </a:r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dirty="0"/>
              <a:t>And there were </a:t>
            </a:r>
          </a:p>
          <a:p>
            <a:r>
              <a:rPr lang="en-US" sz="3600" dirty="0"/>
              <a:t>T-shirts</a:t>
            </a:r>
          </a:p>
          <a:p>
            <a:r>
              <a:rPr lang="en-US" sz="3600" dirty="0"/>
              <a:t>Brochures</a:t>
            </a:r>
          </a:p>
          <a:p>
            <a:r>
              <a:rPr lang="en-US" sz="3600" dirty="0"/>
              <a:t>Advertisements</a:t>
            </a:r>
          </a:p>
          <a:p>
            <a:r>
              <a:rPr lang="en-US" sz="3600" dirty="0"/>
              <a:t>Manuals</a:t>
            </a:r>
          </a:p>
        </p:txBody>
      </p:sp>
      <p:pic>
        <p:nvPicPr>
          <p:cNvPr id="1026" name="Picture 2" descr="http://www.graphics-history.org/trancept/trance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251" y="1657046"/>
            <a:ext cx="3761910" cy="46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9091961" y="3943190"/>
            <a:ext cx="934843" cy="228614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6804" y="3943190"/>
            <a:ext cx="1999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Easily photo- graphed, scanned</a:t>
            </a:r>
          </a:p>
        </p:txBody>
      </p:sp>
    </p:spTree>
    <p:extLst>
      <p:ext uri="{BB962C8B-B14F-4D97-AF65-F5344CB8AC3E}">
        <p14:creationId xmlns:p14="http://schemas.microsoft.com/office/powerpoint/2010/main" val="167009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SIGGRAPH</a:t>
            </a:r>
            <a:r>
              <a:rPr lang="en-US" dirty="0"/>
              <a:t> Volunteer Pack Rat: Records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7100" y="1573834"/>
            <a:ext cx="4076700" cy="4782516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4400" dirty="0"/>
              <a:t>Chair’s files: Executive Committee </a:t>
            </a:r>
          </a:p>
          <a:p>
            <a:pPr marL="114300" indent="0" algn="ctr">
              <a:buNone/>
            </a:pPr>
            <a:r>
              <a:rPr lang="en-US" sz="4400" dirty="0"/>
              <a:t>Meetings </a:t>
            </a:r>
          </a:p>
          <a:p>
            <a:pPr marL="114300" indent="0" algn="ctr">
              <a:buNone/>
            </a:pPr>
            <a:r>
              <a:rPr lang="en-US" sz="4400" dirty="0"/>
              <a:t>1990-1999</a:t>
            </a:r>
          </a:p>
          <a:p>
            <a:pPr marL="114300" indent="0" algn="ctr">
              <a:buNone/>
            </a:pPr>
            <a:endParaRPr lang="en-US" sz="4400" dirty="0"/>
          </a:p>
          <a:p>
            <a:pPr marL="114300" indent="0" algn="ctr">
              <a:buNone/>
            </a:pPr>
            <a:r>
              <a:rPr lang="en-US" sz="4400" i="1" dirty="0"/>
              <a:t>Period of huge growth </a:t>
            </a:r>
            <a:endParaRPr lang="en-US" sz="4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"/>
          <a:stretch/>
        </p:blipFill>
        <p:spPr>
          <a:xfrm rot="5400000">
            <a:off x="379914" y="1365370"/>
            <a:ext cx="3983621" cy="44005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6525" y="1457947"/>
            <a:ext cx="3790950" cy="5143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01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SIGGRAPH</a:t>
            </a:r>
            <a:r>
              <a:rPr lang="en-US" dirty="0"/>
              <a:t> Volunteer Pack Rat: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0215" y="1573834"/>
            <a:ext cx="5733585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/>
              <a:t>Strategic Planning </a:t>
            </a:r>
            <a:br>
              <a:rPr lang="en-US" sz="4400" dirty="0"/>
            </a:br>
            <a:r>
              <a:rPr lang="en-US" sz="4400" dirty="0"/>
              <a:t>1994 Workshop</a:t>
            </a:r>
          </a:p>
          <a:p>
            <a:pPr marL="114300" indent="0">
              <a:buNone/>
            </a:pPr>
            <a:endParaRPr lang="en-US" sz="4400" dirty="0"/>
          </a:p>
          <a:p>
            <a:pPr marL="114300" indent="0">
              <a:buNone/>
            </a:pPr>
            <a:r>
              <a:rPr lang="en-US" sz="4400" dirty="0"/>
              <a:t>Final report </a:t>
            </a:r>
          </a:p>
          <a:p>
            <a:pPr marL="114300" indent="0">
              <a:buNone/>
            </a:pPr>
            <a:r>
              <a:rPr lang="en-US" sz="4400" dirty="0"/>
              <a:t>Other ephemera</a:t>
            </a:r>
          </a:p>
          <a:p>
            <a:pPr marL="114300" indent="0">
              <a:buNone/>
            </a:pPr>
            <a:r>
              <a:rPr lang="en-US" sz="4400" dirty="0"/>
              <a:t>Event Photos-maybe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9465" y="2087620"/>
            <a:ext cx="5231994" cy="4035720"/>
          </a:xfrm>
          <a:prstGeom prst="rect">
            <a:avLst/>
          </a:prstGeom>
        </p:spPr>
      </p:pic>
      <p:pic>
        <p:nvPicPr>
          <p:cNvPr id="8" name="Picture 7" descr="Red Cross &lt;strong&gt;Mark&lt;/strong&gt; PNG Transparent Images | PNG All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857" y="3571105"/>
            <a:ext cx="778452" cy="774673"/>
          </a:xfrm>
          <a:prstGeom prst="rect">
            <a:avLst/>
          </a:prstGeom>
        </p:spPr>
      </p:pic>
      <p:pic>
        <p:nvPicPr>
          <p:cNvPr id="9" name="Picture 8" descr="Red Cross &lt;strong&gt;Mark&lt;/strong&gt; PNG Transparent Images | PNG All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8478" y="4105479"/>
            <a:ext cx="827444" cy="82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8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SIGGRAPH</a:t>
            </a:r>
            <a:r>
              <a:rPr lang="en-US" dirty="0"/>
              <a:t> Volunteer Pack Rat: Swag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56834" y="1923161"/>
            <a:ext cx="10640038" cy="4433189"/>
            <a:chOff x="-798116" y="1218042"/>
            <a:chExt cx="13464768" cy="5610117"/>
          </a:xfrm>
        </p:grpSpPr>
        <p:pic>
          <p:nvPicPr>
            <p:cNvPr id="6" name="Google Shape;208;p15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81175">
              <a:off x="-798116" y="1218042"/>
              <a:ext cx="6971132" cy="380980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pic>
          <p:nvPicPr>
            <p:cNvPr id="7" name="Google Shape;209;p15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344064">
              <a:off x="7236081" y="1343618"/>
              <a:ext cx="5430571" cy="344071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  <p:pic>
          <p:nvPicPr>
            <p:cNvPr id="8" name="Google Shape;210;p15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1564" y="3295161"/>
              <a:ext cx="7968037" cy="353299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9960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Researcher Pack Rat (Likely the hardest)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288" y="1573834"/>
            <a:ext cx="5902712" cy="478251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What’s important enough to keep?</a:t>
            </a:r>
          </a:p>
          <a:p>
            <a:pPr lvl="1"/>
            <a:r>
              <a:rPr lang="en-US" sz="3600" dirty="0"/>
              <a:t>Did it win a big award?</a:t>
            </a:r>
          </a:p>
          <a:p>
            <a:pPr lvl="1"/>
            <a:r>
              <a:rPr lang="en-US" sz="3600" dirty="0"/>
              <a:t>Was it first of a kind?</a:t>
            </a:r>
          </a:p>
          <a:p>
            <a:pPr lvl="1"/>
            <a:r>
              <a:rPr lang="en-US" sz="3600" dirty="0"/>
              <a:t>Was it an important product?</a:t>
            </a:r>
          </a:p>
          <a:p>
            <a:r>
              <a:rPr lang="en-US" sz="4000" dirty="0"/>
              <a:t>Who wants it?</a:t>
            </a:r>
          </a:p>
          <a:p>
            <a:r>
              <a:rPr lang="en-US" sz="4000" dirty="0"/>
              <a:t>Hard call ; material is often part of who we 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51" y="1772135"/>
            <a:ext cx="5428785" cy="4071589"/>
          </a:xfrm>
          <a:prstGeom prst="rect">
            <a:avLst/>
          </a:prstGeom>
        </p:spPr>
      </p:pic>
      <p:pic>
        <p:nvPicPr>
          <p:cNvPr id="9" name="Picture 8" descr="&lt;strong&gt;Question Mark&lt;/strong&gt; PNG Transparent Images | PNG All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26" y="2111775"/>
            <a:ext cx="2604871" cy="32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" y="365125"/>
            <a:ext cx="113073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When you clean out an office/attic/storage bin, think before you toss things away .  </a:t>
            </a:r>
            <a:r>
              <a:rPr lang="en-US"/>
              <a:t>Call </a:t>
            </a:r>
            <a:r>
              <a:rPr lang="en-US" dirty="0"/>
              <a:t>us.  We’ll help.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8200" y="1589497"/>
            <a:ext cx="10359700" cy="4656630"/>
            <a:chOff x="838200" y="1589497"/>
            <a:chExt cx="10359700" cy="4656630"/>
          </a:xfrm>
        </p:grpSpPr>
        <p:pic>
          <p:nvPicPr>
            <p:cNvPr id="13" name="Picture 2" descr="http://www.graphics-history.org/trancept/trancep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499" y="1642030"/>
              <a:ext cx="2431401" cy="303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838200" y="1589497"/>
              <a:ext cx="10268415" cy="4656630"/>
              <a:chOff x="221103" y="1142656"/>
              <a:chExt cx="10518912" cy="477022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57931" y="1602184"/>
                <a:ext cx="3634381" cy="35080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73810" y="1142656"/>
                <a:ext cx="2457424" cy="429055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241"/>
              <a:stretch/>
            </p:blipFill>
            <p:spPr>
              <a:xfrm rot="5400000">
                <a:off x="2849790" y="1400827"/>
                <a:ext cx="2640612" cy="2916981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578736" y="2906464"/>
                <a:ext cx="2512899" cy="3409461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00507" y="2752146"/>
                <a:ext cx="2631647" cy="316073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53058" y="3354746"/>
                <a:ext cx="2986957" cy="22402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2496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159098" y="765626"/>
            <a:ext cx="11864898" cy="222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b="1" dirty="0"/>
            </a:br>
            <a:r>
              <a:rPr lang="en-US" sz="5300" b="1" dirty="0"/>
              <a:t> Mission:  Collect and Preserve, </a:t>
            </a:r>
            <a:br>
              <a:rPr lang="en-US" sz="5300" b="1" dirty="0"/>
            </a:br>
            <a:r>
              <a:rPr lang="en-US" sz="5300" b="1" dirty="0"/>
              <a:t>Make Materials Accessible; Document Impact</a:t>
            </a:r>
            <a:br>
              <a:rPr lang="en-US" b="1" dirty="0"/>
            </a:br>
            <a:r>
              <a:rPr lang="en-US" sz="2200" b="1" dirty="0"/>
              <a:t>  </a:t>
            </a:r>
            <a:endParaRPr b="1" i="1" dirty="0">
              <a:solidFill>
                <a:srgbClr val="FF00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555564" y="303961"/>
            <a:ext cx="5071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ACM SIGGRAPH HISTORY COMMITTEE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400279" y="2992246"/>
            <a:ext cx="93825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U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Histories that will  </a:t>
            </a:r>
            <a:br>
              <a:rPr lang="en-US" sz="4800" b="0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1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Document, Teach, Inspire</a:t>
            </a:r>
            <a:endParaRPr sz="48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9;p2"/>
          <p:cNvSpPr/>
          <p:nvPr/>
        </p:nvSpPr>
        <p:spPr>
          <a:xfrm>
            <a:off x="881539" y="5045833"/>
            <a:ext cx="1042001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scope is huge; we need many hands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7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Why Now?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199" y="120108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made </a:t>
            </a:r>
            <a:b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history die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tapes and films</a:t>
            </a:r>
            <a:b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fade and crumble 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Boxes and files will </a:t>
            </a:r>
            <a:b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thrown out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46970" y="849490"/>
            <a:ext cx="3878110" cy="4182524"/>
            <a:chOff x="7114477" y="139851"/>
            <a:chExt cx="3878110" cy="4182524"/>
          </a:xfrm>
        </p:grpSpPr>
        <p:sp>
          <p:nvSpPr>
            <p:cNvPr id="9" name="Oval 8"/>
            <p:cNvSpPr/>
            <p:nvPr/>
          </p:nvSpPr>
          <p:spPr>
            <a:xfrm>
              <a:off x="7114477" y="139851"/>
              <a:ext cx="3878109" cy="38781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14478" y="1471093"/>
              <a:ext cx="3878109" cy="285128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</a:rPr>
                <a:t>RIP</a:t>
              </a:r>
            </a:p>
          </p:txBody>
        </p:sp>
      </p:grpSp>
      <p:sp>
        <p:nvSpPr>
          <p:cNvPr id="11" name="Google Shape;117;p4"/>
          <p:cNvSpPr/>
          <p:nvPr/>
        </p:nvSpPr>
        <p:spPr>
          <a:xfrm>
            <a:off x="2652733" y="5538911"/>
            <a:ext cx="827234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Swag is fun, but less perishable</a:t>
            </a:r>
            <a:endParaRPr sz="4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73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History committee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Building collections </a:t>
            </a:r>
          </a:p>
          <a:p>
            <a:r>
              <a:rPr lang="en-US" sz="4400" dirty="0"/>
              <a:t>Building infrastructure</a:t>
            </a:r>
          </a:p>
          <a:p>
            <a:r>
              <a:rPr lang="en-US" sz="4400" dirty="0"/>
              <a:t>Support preservation of personal collections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History committee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Building collections</a:t>
            </a:r>
          </a:p>
          <a:p>
            <a:pPr lvl="1"/>
            <a:r>
              <a:rPr lang="en-US" sz="3600" dirty="0"/>
              <a:t>LA chapter archives </a:t>
            </a:r>
          </a:p>
          <a:p>
            <a:pPr lvl="1"/>
            <a:r>
              <a:rPr lang="en-US" sz="4000" dirty="0" err="1"/>
              <a:t>SIGGRAPH</a:t>
            </a:r>
            <a:r>
              <a:rPr lang="en-US" sz="4000" dirty="0"/>
              <a:t> course notes</a:t>
            </a:r>
          </a:p>
          <a:p>
            <a:pPr lvl="1"/>
            <a:r>
              <a:rPr lang="en-US" sz="4000" dirty="0"/>
              <a:t>Interviews with pioneers</a:t>
            </a:r>
          </a:p>
          <a:p>
            <a:pPr lvl="1"/>
            <a:r>
              <a:rPr lang="en-US" sz="4000" dirty="0"/>
              <a:t>History of research groups, development teams</a:t>
            </a:r>
          </a:p>
          <a:p>
            <a:pPr lvl="2"/>
            <a:r>
              <a:rPr lang="en-US" sz="3600" dirty="0"/>
              <a:t>Corporate</a:t>
            </a:r>
          </a:p>
          <a:p>
            <a:pPr lvl="2"/>
            <a:r>
              <a:rPr lang="en-US" sz="3600" dirty="0"/>
              <a:t>Academic</a:t>
            </a:r>
          </a:p>
          <a:p>
            <a:r>
              <a:rPr lang="en-US" sz="4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History committee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3834"/>
            <a:ext cx="10515600" cy="4782516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Building collections </a:t>
            </a:r>
          </a:p>
          <a:p>
            <a:r>
              <a:rPr lang="en-US" sz="4400" dirty="0"/>
              <a:t>Building infrastructure--ongoing</a:t>
            </a:r>
          </a:p>
          <a:p>
            <a:pPr lvl="1"/>
            <a:r>
              <a:rPr lang="en-US" sz="4000" dirty="0"/>
              <a:t>Taxonomy, graph based indexing project</a:t>
            </a:r>
          </a:p>
          <a:p>
            <a:pPr lvl="1"/>
            <a:r>
              <a:rPr lang="en-US" sz="4000" dirty="0"/>
              <a:t>Web infrastructure</a:t>
            </a:r>
          </a:p>
          <a:p>
            <a:pPr lvl="2"/>
            <a:r>
              <a:rPr lang="en-US" sz="3600" dirty="0" err="1"/>
              <a:t>SIGGRAPH</a:t>
            </a:r>
            <a:r>
              <a:rPr lang="en-US" sz="3600" dirty="0"/>
              <a:t> history site (reusing infrastructure from https://digitalartarchive.siggraph.org/)</a:t>
            </a:r>
          </a:p>
          <a:p>
            <a:pPr lvl="2"/>
            <a:r>
              <a:rPr lang="en-US" sz="3600" dirty="0"/>
              <a:t>People behind the pixels (</a:t>
            </a:r>
            <a:r>
              <a:rPr lang="en-US" sz="2800" dirty="0">
                <a:hlinkClick r:id="rId3"/>
              </a:rPr>
              <a:t>https://www.historyofcg.com</a:t>
            </a:r>
            <a:r>
              <a:rPr lang="en-US" sz="2800" dirty="0"/>
              <a:t>)</a:t>
            </a:r>
            <a:endParaRPr lang="en-US" sz="4400" dirty="0"/>
          </a:p>
          <a:p>
            <a:pPr lvl="1"/>
            <a:r>
              <a:rPr lang="en-US" sz="4000" dirty="0"/>
              <a:t>A formal archive?  (big job)</a:t>
            </a:r>
          </a:p>
          <a:p>
            <a:pPr lvl="1"/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3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History committee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Building collections (labors of love)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Building infrastructure</a:t>
            </a:r>
          </a:p>
          <a:p>
            <a:r>
              <a:rPr lang="en-US" sz="4400" dirty="0"/>
              <a:t>Support preservation of personal collections</a:t>
            </a:r>
          </a:p>
          <a:p>
            <a:pPr lvl="1"/>
            <a:r>
              <a:rPr lang="en-US" sz="4000" dirty="0"/>
              <a:t>Identify who has what</a:t>
            </a:r>
          </a:p>
          <a:p>
            <a:pPr lvl="1"/>
            <a:r>
              <a:rPr lang="en-US" sz="4000" dirty="0"/>
              <a:t>Help with what is important to save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3336" y="3016250"/>
            <a:ext cx="8140391" cy="2908921"/>
          </a:xfrm>
        </p:spPr>
        <p:txBody>
          <a:bodyPr/>
          <a:lstStyle/>
          <a:p>
            <a:r>
              <a:rPr lang="en-US" sz="4000" dirty="0"/>
              <a:t>A two time entrepreneur</a:t>
            </a:r>
          </a:p>
          <a:p>
            <a:r>
              <a:rPr lang="en-US" sz="4000" dirty="0" err="1"/>
              <a:t>SIGGRAPH</a:t>
            </a:r>
            <a:r>
              <a:rPr lang="en-US" sz="4000" dirty="0"/>
              <a:t> volunteer (many years)</a:t>
            </a:r>
          </a:p>
          <a:p>
            <a:r>
              <a:rPr lang="en-US" sz="4000" dirty="0"/>
              <a:t>Academic researcher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Google Shape;117;p4"/>
          <p:cNvSpPr/>
          <p:nvPr/>
        </p:nvSpPr>
        <p:spPr>
          <a:xfrm>
            <a:off x="560631" y="1690688"/>
            <a:ext cx="107931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Examples from a pack-rat</a:t>
            </a:r>
            <a:endParaRPr sz="6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4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Entrepreneurial Pack Rat: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3741" y="5360179"/>
            <a:ext cx="7783550" cy="780582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200" dirty="0"/>
              <a:t>DESIGN DOCUMENTS and HARDWARE</a:t>
            </a:r>
          </a:p>
          <a:p>
            <a:pPr marL="114300" indent="0" algn="ctr">
              <a:buNone/>
            </a:pPr>
            <a:r>
              <a:rPr lang="en-US" sz="3200" i="1" dirty="0"/>
              <a:t>Still working for 1998 25</a:t>
            </a:r>
            <a:r>
              <a:rPr lang="en-US" sz="3200" i="1" baseline="30000" dirty="0"/>
              <a:t>th</a:t>
            </a:r>
            <a:r>
              <a:rPr lang="en-US" sz="3200" i="1" dirty="0"/>
              <a:t> conference exhibit!</a:t>
            </a:r>
            <a:r>
              <a:rPr lang="en-US" sz="32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Mary Whitton  2021-02-18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6725" y="1583463"/>
            <a:ext cx="4112095" cy="3969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69" y="1573834"/>
            <a:ext cx="5432495" cy="3301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0143" y="556580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~ 11”  on a side</a:t>
            </a:r>
          </a:p>
        </p:txBody>
      </p:sp>
    </p:spTree>
    <p:extLst>
      <p:ext uri="{BB962C8B-B14F-4D97-AF65-F5344CB8AC3E}">
        <p14:creationId xmlns:p14="http://schemas.microsoft.com/office/powerpoint/2010/main" val="380758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608</Words>
  <Application>Microsoft Macintosh PowerPoint</Application>
  <PresentationFormat>Widescreen</PresentationFormat>
  <Paragraphs>155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ACM SIGGRAPH History Committee</vt:lpstr>
      <vt:lpstr>  Mission:  Collect and Preserve,  Make Materials Accessible; Document Impact   </vt:lpstr>
      <vt:lpstr>Why Now?</vt:lpstr>
      <vt:lpstr>History committee activities</vt:lpstr>
      <vt:lpstr>History committee activities</vt:lpstr>
      <vt:lpstr>History committee activities</vt:lpstr>
      <vt:lpstr>History committee activities</vt:lpstr>
      <vt:lpstr>PowerPoint Presentation</vt:lpstr>
      <vt:lpstr>Entrepreneurial Pack Rat: Hardware</vt:lpstr>
      <vt:lpstr>Entrepreneurial Pack Rat: Marketing</vt:lpstr>
      <vt:lpstr>Entrepreneurial Pack Rat: Marketing</vt:lpstr>
      <vt:lpstr>SIGGRAPH Volunteer Pack Rat: Records</vt:lpstr>
      <vt:lpstr>SIGGRAPH Volunteer Pack Rat: Events</vt:lpstr>
      <vt:lpstr>SIGGRAPH Volunteer Pack Rat: Swag</vt:lpstr>
      <vt:lpstr>Researcher Pack Rat (Likely the hardest)</vt:lpstr>
      <vt:lpstr>When you clean out an office/attic/storage bin, think before you toss things away .  Call us.  We’ll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ACM SIGGRAPH History Committee</dc:title>
  <dc:creator>Mary Whitton</dc:creator>
  <cp:lastModifiedBy>Alex Rollinson</cp:lastModifiedBy>
  <cp:revision>27</cp:revision>
  <dcterms:created xsi:type="dcterms:W3CDTF">2017-07-29T17:25:21Z</dcterms:created>
  <dcterms:modified xsi:type="dcterms:W3CDTF">2021-03-27T15:14:30Z</dcterms:modified>
</cp:coreProperties>
</file>